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13" d="100"/>
          <a:sy n="113" d="100"/>
        </p:scale>
        <p:origin x="15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notesMaster" Target="notesMasters/notesMaster1.xml" /><Relationship Id="rId61" Type="http://schemas.openxmlformats.org/officeDocument/2006/relationships/viewProps" Target="viewProps.xml" /><Relationship Id="rId6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3" Type="http://schemas.openxmlformats.org/officeDocument/2006/relationships/tableStyles" Target="tableStyles.xml" /><Relationship Id="rId6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methods.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Open-ended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Close-ended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Respective</a:t>
            </a:r>
            <a:r>
              <a:rPr/>
              <a:t> </a:t>
            </a:r>
            <a:r>
              <a:rPr/>
              <a:t>roles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ended</a:t>
            </a:r>
            <a:r>
              <a:rPr/>
              <a:t> </a:t>
            </a:r>
            <a:r>
              <a:rPr/>
              <a:t>format.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guide.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.footnote[Sim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Likert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.footnote[Portney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(SD,</a:t>
            </a:r>
            <a:r>
              <a:rPr/>
              <a:t> </a:t>
            </a:r>
            <a:r>
              <a:rPr/>
              <a:t>D,</a:t>
            </a:r>
            <a:r>
              <a:rPr/>
              <a:t> </a:t>
            </a:r>
            <a:r>
              <a:rPr/>
              <a:t>N,</a:t>
            </a:r>
            <a:r>
              <a:rPr/>
              <a:t> </a:t>
            </a:r>
            <a:r>
              <a:rPr/>
              <a:t>A,</a:t>
            </a:r>
            <a:r>
              <a:rPr/>
              <a:t> </a:t>
            </a:r>
            <a:r>
              <a:rPr/>
              <a:t>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Likert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hard-i,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soft-i.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All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contributing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total.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debate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categories.</a:t>
            </a:r>
            <a:r>
              <a:rPr/>
              <a:t> </a:t>
            </a:r>
            <a:r>
              <a:rPr/>
              <a:t>Odd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even.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forces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opinion.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debate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items.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reverse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items.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alert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thingking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confusing.</a:t>
            </a:r>
            <a:r>
              <a:rPr/>
              <a:t> </a:t>
            </a:r>
            <a:r>
              <a:rPr/>
              <a:t>[[13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8,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bakc</a:t>
            </a:r>
            <a:r>
              <a:rPr/>
              <a:t> </a:t>
            </a:r>
            <a:r>
              <a:rPr/>
              <a:t>page,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reverse</a:t>
            </a:r>
            <a:r>
              <a:rPr/>
              <a:t> </a:t>
            </a:r>
            <a:r>
              <a:rPr/>
              <a:t>coding.]]</a:t>
            </a:r>
          </a:p>
          <a:p>
            <a:pPr lvl="0" marL="0" indent="0">
              <a:buNone/>
            </a:pPr>
          </a:p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Likert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.footnote[Sim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15.8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scale.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Commercial</a:t>
            </a:r>
            <a:r>
              <a:rPr/>
              <a:t> </a:t>
            </a:r>
            <a:r>
              <a:rPr/>
              <a:t>plug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REDCap.</a:t>
            </a:r>
            <a:r>
              <a:rPr/>
              <a:t> </a:t>
            </a:r>
            <a:r>
              <a:rPr/>
              <a:t>Entry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tablet.</a:t>
            </a:r>
            <a:r>
              <a:rPr/>
              <a:t> </a:t>
            </a:r>
            <a:r>
              <a:rPr/>
              <a:t>Coding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back-end.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37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Likert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.footnote[Sim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15.9</a:t>
            </a:r>
            <a:r>
              <a:rPr/>
              <a:t> </a:t>
            </a:r>
            <a:r>
              <a:rPr/>
              <a:t>shows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seven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response.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IRB</a:t>
            </a:r>
            <a:r>
              <a:rPr/>
              <a:t> </a:t>
            </a:r>
            <a:r>
              <a:rPr/>
              <a:t>insistence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Prefer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”</a:t>
            </a:r>
            <a:r>
              <a:rPr/>
              <a:t> </a:t>
            </a:r>
            <a:r>
              <a:rPr/>
              <a:t>response.</a:t>
            </a:r>
            <a:r>
              <a:rPr/>
              <a:t> </a:t>
            </a:r>
            <a:r>
              <a:rPr/>
              <a:t>Contrast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Neutral</a:t>
            </a:r>
            <a:r>
              <a:rPr/>
              <a:t>”</a:t>
            </a:r>
            <a:r>
              <a:rPr/>
              <a:t> </a:t>
            </a:r>
            <a:r>
              <a:rPr/>
              <a:t>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.footnote[Sim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15.3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scales</a:t>
            </a:r>
            <a:r>
              <a:rPr/>
              <a:t> </a:t>
            </a:r>
            <a:r>
              <a:rPr/>
              <a:t>seem</a:t>
            </a:r>
            <a:r>
              <a:rPr/>
              <a:t> </a:t>
            </a:r>
            <a:r>
              <a:rPr/>
              <a:t>backwards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Mary.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form.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added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15.4,</a:t>
            </a:r>
            <a:r>
              <a:rPr/>
              <a:t> </a:t>
            </a:r>
            <a:r>
              <a:rPr/>
              <a:t>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somewhat,</a:t>
            </a:r>
            <a:r>
              <a:rPr/>
              <a:t> </a:t>
            </a:r>
            <a:r>
              <a:rPr/>
              <a:t>moderately,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much,</a:t>
            </a:r>
            <a:r>
              <a:rPr/>
              <a:t> </a:t>
            </a:r>
            <a:r>
              <a:rPr/>
              <a:t>extremely.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largest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“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</a:t>
            </a:r>
            <a:r>
              <a:rPr/>
              <a:t>”</a:t>
            </a:r>
            <a:r>
              <a:rPr/>
              <a:t>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Double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agrees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moderate,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extremely.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15.5.</a:t>
            </a:r>
            <a:r>
              <a:rPr/>
              <a:t> </a:t>
            </a:r>
            <a:r>
              <a:rPr/>
              <a:t>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Good,</a:t>
            </a:r>
            <a:r>
              <a:rPr/>
              <a:t> </a:t>
            </a:r>
            <a:r>
              <a:rPr/>
              <a:t>Fair,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scale.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scale.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Semantic</a:t>
            </a:r>
            <a:r>
              <a:rPr/>
              <a:t> </a:t>
            </a:r>
            <a:r>
              <a:rPr/>
              <a:t>Differential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15.4</a:t>
            </a:r>
            <a:r>
              <a:rPr/>
              <a:t> </a:t>
            </a:r>
            <a:r>
              <a:rPr/>
              <a:t>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semantic</a:t>
            </a:r>
            <a:r>
              <a:rPr/>
              <a:t> </a:t>
            </a:r>
            <a:r>
              <a:rPr/>
              <a:t>differential.</a:t>
            </a:r>
            <a:r>
              <a:rPr/>
              <a:t> </a:t>
            </a:r>
            <a:r>
              <a:rPr/>
              <a:t>Seven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scale.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label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extremes.</a:t>
            </a:r>
            <a:r>
              <a:rPr/>
              <a:t> </a:t>
            </a:r>
            <a:r>
              <a:rPr/>
              <a:t>Notice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reverse</a:t>
            </a:r>
            <a:r>
              <a:rPr/>
              <a:t> </a:t>
            </a:r>
            <a:r>
              <a:rPr/>
              <a:t>scaling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Semantic</a:t>
            </a:r>
            <a:r>
              <a:rPr/>
              <a:t> </a:t>
            </a:r>
            <a:r>
              <a:rPr/>
              <a:t>Differential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15.11</a:t>
            </a:r>
            <a:r>
              <a:rPr/>
              <a:t> </a:t>
            </a:r>
            <a:r>
              <a:rPr/>
              <a:t>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semantic</a:t>
            </a:r>
            <a:r>
              <a:rPr/>
              <a:t> </a:t>
            </a:r>
            <a:r>
              <a:rPr/>
              <a:t>differential</a:t>
            </a:r>
            <a:r>
              <a:rPr/>
              <a:t> </a:t>
            </a:r>
            <a:r>
              <a:rPr/>
              <a:t>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Visual</a:t>
            </a:r>
            <a:r>
              <a:rPr/>
              <a:t> </a:t>
            </a:r>
            <a:r>
              <a:rPr/>
              <a:t>Analogue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(VAS)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15.5.</a:t>
            </a:r>
            <a:r>
              <a:rPr/>
              <a:t> </a:t>
            </a:r>
            <a:r>
              <a:rPr/>
              <a:t>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Commonly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pain.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100</a:t>
            </a:r>
            <a:r>
              <a:rPr/>
              <a:t> </a:t>
            </a:r>
            <a:r>
              <a:rPr/>
              <a:t>mm</a:t>
            </a:r>
            <a:r>
              <a:rPr/>
              <a:t> </a:t>
            </a:r>
            <a:r>
              <a:rPr/>
              <a:t>long.</a:t>
            </a:r>
            <a:r>
              <a:rPr/>
              <a:t> </a:t>
            </a:r>
            <a:r>
              <a:rPr/>
              <a:t>Gives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0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100,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treat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continuous</a:t>
            </a:r>
            <a:r>
              <a:rPr/>
              <a:t> </a:t>
            </a:r>
            <a:r>
              <a:rPr/>
              <a:t>variable.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Anchors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extreme.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mark.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intensive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entry</a:t>
            </a:r>
            <a:r>
              <a:rPr/>
              <a:t> </a:t>
            </a:r>
            <a:r>
              <a:rPr/>
              <a:t>task.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photocopy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(102</a:t>
            </a:r>
            <a:r>
              <a:rPr/>
              <a:t> </a:t>
            </a:r>
            <a:r>
              <a:rPr/>
              <a:t>mm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100</a:t>
            </a:r>
            <a:r>
              <a:rPr/>
              <a:t> </a:t>
            </a:r>
            <a:r>
              <a:rPr/>
              <a:t>mm).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44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magic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responses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tell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reached</a:t>
            </a:r>
            <a:r>
              <a:rPr/>
              <a:t> </a:t>
            </a:r>
            <a:r>
              <a:rPr/>
              <a:t>saturation.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Saturation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themes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ideas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emerged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assessments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saturation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achieved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subjective.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concept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saturation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budget,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begin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saturation</a:t>
            </a:r>
            <a:r>
              <a:rPr/>
              <a:t> </a:t>
            </a:r>
            <a:r>
              <a:rPr/>
              <a:t>until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vary,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recommendations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six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twelve</a:t>
            </a:r>
            <a:r>
              <a:rPr/>
              <a:t> </a:t>
            </a:r>
            <a:r>
              <a:rPr/>
              <a:t>people.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person.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yourself,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asking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trouble.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role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facilitator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role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facilitator</a:t>
            </a:r>
            <a:r>
              <a:rPr/>
              <a:t> </a:t>
            </a:r>
            <a:r>
              <a:rPr/>
              <a:t>asks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prepared</a:t>
            </a:r>
            <a:r>
              <a:rPr/>
              <a:t> </a:t>
            </a:r>
            <a:r>
              <a:rPr/>
              <a:t>questions.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role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guide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keeping</a:t>
            </a:r>
            <a:r>
              <a:rPr/>
              <a:t> </a:t>
            </a:r>
            <a:r>
              <a:rPr/>
              <a:t>neutral.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intervene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off</a:t>
            </a:r>
            <a:r>
              <a:rPr/>
              <a:t> </a:t>
            </a:r>
            <a:r>
              <a:rPr/>
              <a:t>target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dominating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prepare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prompts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elaborate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draw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participants.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recorder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introductions,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runs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recording</a:t>
            </a:r>
            <a:r>
              <a:rPr/>
              <a:t> </a:t>
            </a:r>
            <a:r>
              <a:rPr/>
              <a:t>device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notes.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purposes.</a:t>
            </a:r>
            <a:r>
              <a:rPr/>
              <a:t> </a:t>
            </a:r>
            <a:r>
              <a:rPr/>
              <a:t>First,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serve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backup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recording</a:t>
            </a:r>
            <a:r>
              <a:rPr/>
              <a:t> </a:t>
            </a:r>
            <a:r>
              <a:rPr/>
              <a:t>fails.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non-verbal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gestures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language.</a:t>
            </a:r>
            <a:r>
              <a:rPr/>
              <a:t> </a:t>
            </a:r>
            <a:r>
              <a:rPr/>
              <a:t>Third,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speaking</a:t>
            </a:r>
            <a:r>
              <a:rPr/>
              <a:t> </a:t>
            </a:r>
            <a:r>
              <a:rPr/>
              <a:t>when.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seating</a:t>
            </a:r>
            <a:r>
              <a:rPr/>
              <a:t> </a:t>
            </a:r>
            <a:r>
              <a:rPr/>
              <a:t>diagram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this.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speaking.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session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complete,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sit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went.</a:t>
            </a:r>
          </a:p>
          <a:p>
            <a:pPr lvl="0" marL="0" indent="0">
              <a:buNone/>
            </a:pP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  <a:r>
              <a:rPr b="1"/>
              <a:t> </a:t>
            </a:r>
            <a:r>
              <a:rPr b="1"/>
              <a:t>of</a:t>
            </a:r>
            <a:r>
              <a:rPr b="1"/>
              <a:t> </a:t>
            </a:r>
            <a:r>
              <a:rPr b="1"/>
              <a:t>a</a:t>
            </a:r>
            <a:r>
              <a:rPr b="1"/>
              <a:t> </a:t>
            </a:r>
            <a:r>
              <a:rPr b="1"/>
              <a:t>focus</a:t>
            </a:r>
            <a:r>
              <a:rPr b="1"/>
              <a:t> </a:t>
            </a:r>
            <a:r>
              <a:rPr b="1"/>
              <a:t>group</a:t>
            </a:r>
          </a:p>
          <a:p>
            <a:pPr lvl="0" marL="0" indent="0">
              <a:buNone/>
            </a:pPr>
          </a:p>
          <a:p>
            <a:pPr lvl="1"/>
            <a:r>
              <a:rPr/>
              <a:t>Multiple</a:t>
            </a:r>
            <a:r>
              <a:rPr/>
              <a:t> </a:t>
            </a:r>
            <a:r>
              <a:rPr/>
              <a:t>groups</a:t>
            </a:r>
          </a:p>
          <a:p>
            <a:pPr lvl="0" marL="0" indent="0">
              <a:buNone/>
            </a:pPr>
          </a:p>
          <a:p>
            <a:pPr lvl="2"/>
            <a:r>
              <a:rPr/>
              <a:t>Stop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achieve</a:t>
            </a:r>
            <a:r>
              <a:rPr/>
              <a:t> </a:t>
            </a:r>
            <a:r>
              <a:rPr/>
              <a:t>saturation</a:t>
            </a:r>
          </a:p>
          <a:p>
            <a:pPr lvl="0" marL="0" indent="0">
              <a:buNone/>
            </a:pPr>
          </a:p>
          <a:p>
            <a:pPr lvl="1"/>
            <a:r>
              <a:rPr/>
              <a:t>Six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participants</a:t>
            </a:r>
          </a:p>
          <a:p>
            <a:pPr lvl="0" marL="0" indent="0">
              <a:buNone/>
            </a:pPr>
          </a:p>
          <a:p>
            <a:pPr lvl="1"/>
            <a:r>
              <a:rPr/>
              <a:t>Sixty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ninety</a:t>
            </a:r>
            <a:r>
              <a:rPr/>
              <a:t> </a:t>
            </a:r>
            <a:r>
              <a:rPr/>
              <a:t>minutes</a:t>
            </a:r>
          </a:p>
          <a:p>
            <a:pPr lvl="0" marL="0" indent="0">
              <a:buNone/>
            </a:pPr>
          </a:p>
          <a:p>
            <a:pPr lvl="1"/>
            <a:r>
              <a:rPr/>
              <a:t>Ten</a:t>
            </a:r>
            <a:r>
              <a:rPr/>
              <a:t> </a:t>
            </a:r>
            <a:r>
              <a:rPr/>
              <a:t>questions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Interviews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phone.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assumes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real-time</a:t>
            </a:r>
            <a:r>
              <a:rPr/>
              <a:t> </a:t>
            </a:r>
            <a:r>
              <a:rPr/>
              <a:t>exchange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filling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time.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Focus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involve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dynamic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disadvantage.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stifle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interactions,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perhaps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say.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[[Rope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grain</a:t>
            </a:r>
            <a:r>
              <a:rPr/>
              <a:t> </a:t>
            </a:r>
            <a:r>
              <a:rPr/>
              <a:t>elevator]]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Focus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faster.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Options</a:t>
            </a:r>
          </a:p>
          <a:p>
            <a:pPr lvl="0" marL="0" indent="0">
              <a:buNone/>
            </a:pPr>
          </a:p>
          <a:p>
            <a:pPr lvl="2"/>
            <a:r>
              <a:rPr/>
              <a:t>Numerical</a:t>
            </a:r>
            <a:r>
              <a:rPr/>
              <a:t> </a:t>
            </a:r>
            <a:r>
              <a:rPr/>
              <a:t>Rating</a:t>
            </a:r>
            <a:r>
              <a:rPr/>
              <a:t> </a:t>
            </a:r>
            <a:r>
              <a:rPr/>
              <a:t>Scale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15.1</a:t>
            </a:r>
            <a:r>
              <a:rPr/>
              <a:t> </a:t>
            </a:r>
            <a:r>
              <a:rPr/>
              <a:t>[Sim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Wright,</a:t>
            </a:r>
            <a:r>
              <a:rPr/>
              <a:t> </a:t>
            </a:r>
            <a:r>
              <a:rPr/>
              <a:t>2002]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7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anchors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checking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survey.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instructions.</a:t>
            </a:r>
            <a:r>
              <a:rPr/>
              <a:t> </a:t>
            </a:r>
            <a:r>
              <a:rPr/>
              <a:t>Branching</a:t>
            </a:r>
            <a:r>
              <a:rPr/>
              <a:t> </a:t>
            </a:r>
            <a:r>
              <a:rPr/>
              <a:t>(if</a:t>
            </a:r>
            <a:r>
              <a:rPr/>
              <a:t> </a:t>
            </a:r>
            <a:r>
              <a:rPr/>
              <a:t>“</a:t>
            </a:r>
            <a:r>
              <a:rPr/>
              <a:t>no</a:t>
            </a:r>
            <a:r>
              <a:rPr/>
              <a:t>”</a:t>
            </a:r>
            <a:r>
              <a:rPr/>
              <a:t> </a:t>
            </a:r>
            <a:r>
              <a:rPr/>
              <a:t>skip)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laid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Wright.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attitude</a:t>
            </a:r>
            <a:r>
              <a:rPr/>
              <a:t> </a:t>
            </a:r>
            <a:r>
              <a:rPr/>
              <a:t>measurement.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Social</a:t>
            </a:r>
            <a:r>
              <a:rPr/>
              <a:t> </a:t>
            </a:r>
            <a:r>
              <a:rPr/>
              <a:t>desirability,</a:t>
            </a:r>
            <a:r>
              <a:rPr/>
              <a:t> </a:t>
            </a:r>
            <a:r>
              <a:rPr/>
              <a:t>conformity,</a:t>
            </a:r>
            <a:r>
              <a:rPr/>
              <a:t> </a:t>
            </a:r>
            <a:r>
              <a:rPr/>
              <a:t>denial,</a:t>
            </a:r>
            <a:r>
              <a:rPr/>
              <a:t> </a:t>
            </a:r>
            <a:r>
              <a:rPr/>
              <a:t>acquiescence.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Leading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loaded</a:t>
            </a:r>
            <a:r>
              <a:rPr/>
              <a:t> </a:t>
            </a:r>
            <a:r>
              <a:rPr/>
              <a:t>terminology,</a:t>
            </a:r>
            <a:r>
              <a:rPr/>
              <a:t> </a:t>
            </a:r>
            <a:r>
              <a:rPr/>
              <a:t>presumptive</a:t>
            </a:r>
            <a:r>
              <a:rPr/>
              <a:t> </a:t>
            </a:r>
            <a:r>
              <a:rPr/>
              <a:t>(wife-beating)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Response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(stuck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value),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tendency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extremes.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push</a:t>
            </a:r>
            <a:r>
              <a:rPr/>
              <a:t> </a:t>
            </a:r>
            <a:r>
              <a:rPr/>
              <a:t>polling.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comments?</a:t>
            </a:r>
            <a:r>
              <a:rPr/>
              <a:t>”</a:t>
            </a:r>
            <a:r>
              <a:rPr/>
              <a:t> </a:t>
            </a:r>
            <a:r>
              <a:rPr/>
              <a:t>http://www.biomedcentral.com/1471-2288/4/25</a:t>
            </a:r>
            <a:r>
              <a:rPr/>
              <a:t>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http://www.pmean.com/04/DesigningQuestionnaire.html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Medical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interview.</a:t>
            </a:r>
            <a:r>
              <a:rPr/>
              <a:t> </a:t>
            </a:r>
            <a:r>
              <a:rPr/>
              <a:t>Anti-retroviral</a:t>
            </a:r>
            <a:r>
              <a:rPr/>
              <a:t> </a:t>
            </a:r>
            <a:r>
              <a:rPr/>
              <a:t>medication,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yet,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adherence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medications.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discussed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board.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yourself,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fourth</a:t>
            </a:r>
            <a:r>
              <a:rPr/>
              <a:t> </a:t>
            </a:r>
            <a:r>
              <a:rPr/>
              <a:t>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Flows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clear.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runs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items?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preferences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Internet</a:t>
            </a:r>
            <a:r>
              <a:rPr/>
              <a:t> </a:t>
            </a:r>
            <a:r>
              <a:rPr/>
              <a:t>usage.]]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http://www.pmean.com/10/BadSurvey.html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49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2.1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Chapter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designing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working,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clarity,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take,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extraction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surveys,</a:t>
            </a:r>
            <a:r>
              <a:rPr/>
              <a:t> </a:t>
            </a:r>
            <a:r>
              <a:rPr/>
              <a:t>flip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upside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filled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Hope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missed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page.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force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respond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next</a:t>
            </a:r>
            <a:r>
              <a:rPr/>
              <a:t> </a:t>
            </a:r>
            <a:r>
              <a:rPr/>
              <a:t>question.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[[Ethically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force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questionnaire.]]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responses.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maximal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collapse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fit.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missing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ambiguous</a:t>
            </a:r>
            <a:r>
              <a:rPr/>
              <a:t> </a:t>
            </a:r>
            <a:r>
              <a:rPr/>
              <a:t>responses</a:t>
            </a:r>
            <a:r>
              <a:rPr/>
              <a:t> </a:t>
            </a:r>
            <a:r>
              <a:rPr/>
              <a:t>consistently.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REDCap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great!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[[Double</a:t>
            </a:r>
            <a:r>
              <a:rPr/>
              <a:t> </a:t>
            </a:r>
            <a:r>
              <a:rPr/>
              <a:t>entry</a:t>
            </a:r>
            <a:r>
              <a:rPr/>
              <a:t> </a:t>
            </a:r>
            <a:r>
              <a:rPr/>
              <a:t>coding]]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15.2.</a:t>
            </a:r>
            <a:r>
              <a:rPr/>
              <a:t> </a:t>
            </a:r>
            <a:r>
              <a:rPr/>
              <a:t>Completed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callout</a:t>
            </a:r>
            <a:r>
              <a:rPr/>
              <a:t> </a:t>
            </a:r>
            <a:r>
              <a:rPr/>
              <a:t>boxes</a:t>
            </a:r>
            <a:r>
              <a:rPr/>
              <a:t> </a:t>
            </a:r>
            <a:r>
              <a:rPr/>
              <a:t>showing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handled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53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[[See</a:t>
            </a:r>
            <a:r>
              <a:rPr/>
              <a:t> </a:t>
            </a:r>
            <a:r>
              <a:rPr/>
              <a:t>Intro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SAS/R</a:t>
            </a:r>
            <a:r>
              <a:rPr/>
              <a:t> </a:t>
            </a:r>
            <a:r>
              <a:rPr/>
              <a:t>material]]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By</a:t>
            </a:r>
            <a:r>
              <a:rPr/>
              <a:t> </a:t>
            </a:r>
            <a:r>
              <a:rPr/>
              <a:t>thinking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backend</a:t>
            </a:r>
            <a:r>
              <a:rPr/>
              <a:t> </a:t>
            </a:r>
            <a:r>
              <a:rPr/>
              <a:t>process,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fix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Mary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documentation,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rarely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entry.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Summarizes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Cronbach’s</a:t>
            </a:r>
            <a:r>
              <a:rPr/>
              <a:t> </a:t>
            </a:r>
            <a:r>
              <a:rPr/>
              <a:t>alpha.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score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score.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[[EUSpRIG</a:t>
            </a:r>
            <a:r>
              <a:rPr/>
              <a:t> </a:t>
            </a:r>
            <a:r>
              <a:rPr/>
              <a:t>site]]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Look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inconsistent</a:t>
            </a:r>
            <a:r>
              <a:rPr/>
              <a:t> </a:t>
            </a:r>
            <a:r>
              <a:rPr/>
              <a:t>values,</a:t>
            </a:r>
            <a:r>
              <a:rPr/>
              <a:t> </a:t>
            </a:r>
            <a:r>
              <a:rPr/>
              <a:t>outliers,</a:t>
            </a:r>
            <a:r>
              <a:rPr/>
              <a:t> </a:t>
            </a:r>
            <a:r>
              <a:rPr/>
              <a:t>invalid</a:t>
            </a:r>
            <a:r>
              <a:rPr/>
              <a:t> </a:t>
            </a:r>
            <a:r>
              <a:rPr/>
              <a:t>values.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responses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lead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limits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responses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questions.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ever</a:t>
            </a:r>
            <a:r>
              <a:rPr/>
              <a:t> </a:t>
            </a:r>
            <a:r>
              <a:rPr/>
              <a:t>smoked?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years?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Table</a:t>
            </a:r>
            <a:r>
              <a:rPr/>
              <a:t> </a:t>
            </a:r>
            <a:r>
              <a:rPr/>
              <a:t>13.1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terms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touch</a:t>
            </a:r>
            <a:r>
              <a:rPr/>
              <a:t> </a:t>
            </a:r>
            <a:r>
              <a:rPr/>
              <a:t>on.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classifies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Organized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potential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filtering.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top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filtering.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symbols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fast</a:t>
            </a:r>
            <a:r>
              <a:rPr/>
              <a:t> </a:t>
            </a:r>
            <a:r>
              <a:rPr/>
              <a:t>rules,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likelihood.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15.4</a:t>
            </a:r>
            <a:r>
              <a:rPr/>
              <a:t> </a:t>
            </a:r>
            <a:r>
              <a:rPr/>
              <a:t>shows</a:t>
            </a:r>
            <a:r>
              <a:rPr/>
              <a:t> </a:t>
            </a:r>
            <a:r>
              <a:rPr/>
              <a:t>SPSS</a:t>
            </a:r>
            <a:r>
              <a:rPr/>
              <a:t> </a:t>
            </a:r>
            <a:r>
              <a:rPr/>
              <a:t>output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descriptive</a:t>
            </a:r>
            <a:r>
              <a:rPr/>
              <a:t> </a:t>
            </a:r>
            <a:r>
              <a:rPr/>
              <a:t>statisticis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entry.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Likert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responded</a:t>
            </a:r>
            <a:r>
              <a:rPr/>
              <a:t> </a:t>
            </a:r>
            <a:r>
              <a:rPr/>
              <a:t>5.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responses/missing</a:t>
            </a:r>
            <a:r>
              <a:rPr/>
              <a:t> </a:t>
            </a:r>
            <a:r>
              <a:rPr/>
              <a:t>responses.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Hopefully,</a:t>
            </a:r>
            <a:r>
              <a:rPr/>
              <a:t> </a:t>
            </a:r>
            <a:r>
              <a:rPr/>
              <a:t>you’ve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planning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arise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collected.</a:t>
            </a:r>
            <a:r>
              <a:rPr/>
              <a:t> </a:t>
            </a:r>
            <a:r>
              <a:rPr/>
              <a:t>[[Ha!]]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instruments,</a:t>
            </a:r>
            <a:r>
              <a:rPr/>
              <a:t> </a:t>
            </a:r>
            <a:r>
              <a:rPr/>
              <a:t>manual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documentaiton,</a:t>
            </a:r>
            <a:r>
              <a:rPr/>
              <a:t> </a:t>
            </a:r>
            <a:r>
              <a:rPr/>
              <a:t>normative</a:t>
            </a:r>
            <a:r>
              <a:rPr/>
              <a:t> </a:t>
            </a:r>
            <a:r>
              <a:rPr/>
              <a:t>values,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area.</a:t>
            </a:r>
            <a:r>
              <a:rPr/>
              <a:t> </a:t>
            </a:r>
            <a:r>
              <a:rPr/>
              <a:t>Investigator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instruments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specialized</a:t>
            </a:r>
            <a:r>
              <a:rPr/>
              <a:t> </a:t>
            </a:r>
            <a:r>
              <a:rPr/>
              <a:t>area,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supply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validity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reliability.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Whenever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instruments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use.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places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PROQOLID.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originally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measurements,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expanded.</a:t>
            </a:r>
            <a:r>
              <a:rPr/>
              <a:t> </a:t>
            </a:r>
            <a:r>
              <a:rPr/>
              <a:t>NIH</a:t>
            </a:r>
            <a:r>
              <a:rPr/>
              <a:t> </a:t>
            </a:r>
            <a:r>
              <a:rPr/>
              <a:t>compilation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(PROMIS).</a:t>
            </a:r>
            <a:r>
              <a:rPr/>
              <a:t> </a:t>
            </a:r>
            <a:r>
              <a:rPr/>
              <a:t>NIH</a:t>
            </a:r>
            <a:r>
              <a:rPr/>
              <a:t> </a:t>
            </a:r>
            <a:r>
              <a:rPr/>
              <a:t>wants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compilation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meta-analysis.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observation.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validity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trade-off.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observer</a:t>
            </a:r>
            <a:r>
              <a:rPr/>
              <a:t> </a:t>
            </a:r>
            <a:r>
              <a:rPr/>
              <a:t>participate.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clear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participation.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extreme,</a:t>
            </a:r>
            <a:r>
              <a:rPr/>
              <a:t> </a:t>
            </a:r>
            <a:r>
              <a:rPr/>
              <a:t>observation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places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participation.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observed,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fade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Norm</a:t>
            </a:r>
            <a:r>
              <a:rPr/>
              <a:t> </a:t>
            </a:r>
            <a:r>
              <a:rPr/>
              <a:t>scores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scores</a:t>
            </a:r>
            <a:r>
              <a:rPr/>
              <a:t> </a:t>
            </a:r>
            <a:r>
              <a:rPr/>
              <a:t>(historical</a:t>
            </a:r>
            <a:r>
              <a:rPr/>
              <a:t> </a:t>
            </a:r>
            <a:r>
              <a:rPr/>
              <a:t>comparisons).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tests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objective,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subjectivity,</a:t>
            </a:r>
            <a:r>
              <a:rPr/>
              <a:t> </a:t>
            </a:r>
            <a:r>
              <a:rPr/>
              <a:t>perhaps,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interpretation.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Measuring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performance</a:t>
            </a:r>
            <a:r>
              <a:rPr/>
              <a:t> </a:t>
            </a:r>
            <a:r>
              <a:rPr/>
              <a:t>(ecologic</a:t>
            </a:r>
            <a:r>
              <a:rPr/>
              <a:t> </a:t>
            </a:r>
            <a:r>
              <a:rPr/>
              <a:t>validity).</a:t>
            </a:r>
            <a:r>
              <a:rPr/>
              <a:t> </a:t>
            </a:r>
            <a:r>
              <a:rPr/>
              <a:t>Tries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relevant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setting.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Use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documents.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accuracy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gauarantee.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shorter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exist.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extraction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consent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documents.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abstraction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tedious,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newer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i2b2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directly.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Content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review.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gives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valuable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miss.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Personality</a:t>
            </a:r>
            <a:r>
              <a:rPr/>
              <a:t> </a:t>
            </a:r>
            <a:r>
              <a:rPr/>
              <a:t>inventories: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validity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dependent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individual’s</a:t>
            </a:r>
            <a:r>
              <a:rPr/>
              <a:t> </a:t>
            </a:r>
            <a:r>
              <a:rPr/>
              <a:t>self-awareness.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Attitudes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beliefs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purposes.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representative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opinions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attitudes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particularl</a:t>
            </a:r>
            <a:r>
              <a:rPr/>
              <a:t> </a:t>
            </a:r>
            <a:r>
              <a:rPr/>
              <a:t>subject.</a:t>
            </a:r>
            <a:r>
              <a:rPr/>
              <a:t>”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measurement</a:t>
            </a:r>
            <a:r>
              <a:rPr/>
              <a:t> </a:t>
            </a:r>
            <a:r>
              <a:rPr/>
              <a:t>experts</a:t>
            </a:r>
            <a:r>
              <a:rPr/>
              <a:t> </a:t>
            </a:r>
            <a:r>
              <a:rPr/>
              <a:t>cringe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feel.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Likert</a:t>
            </a:r>
            <a:r>
              <a:rPr/>
              <a:t> </a:t>
            </a:r>
            <a:r>
              <a:rPr/>
              <a:t>scale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popular.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semantic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scale,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follow.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Delivery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mail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Internet.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pros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formats.</a:t>
            </a:r>
            <a:r>
              <a:rPr/>
              <a:t> </a:t>
            </a:r>
            <a:r>
              <a:rPr/>
              <a:t>Item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open-ended,</a:t>
            </a:r>
            <a:r>
              <a:rPr/>
              <a:t> </a:t>
            </a:r>
            <a:r>
              <a:rPr/>
              <a:t>partial</a:t>
            </a:r>
            <a:r>
              <a:rPr/>
              <a:t> </a:t>
            </a:r>
            <a:r>
              <a:rPr/>
              <a:t>(responses</a:t>
            </a:r>
            <a:r>
              <a:rPr/>
              <a:t> </a:t>
            </a:r>
            <a:r>
              <a:rPr/>
              <a:t>plus</a:t>
            </a:r>
            <a:r>
              <a:rPr/>
              <a:t> </a:t>
            </a:r>
            <a:r>
              <a:rPr/>
              <a:t>other),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ended</a:t>
            </a:r>
            <a:r>
              <a:rPr/>
              <a:t> </a:t>
            </a:r>
            <a:r>
              <a:rPr/>
              <a:t>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Interview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probe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comments.</a:t>
            </a:r>
            <a:r>
              <a:rPr/>
              <a:t> </a:t>
            </a:r>
            <a:r>
              <a:rPr/>
              <a:t>Video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audio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available.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training.</a:t>
            </a:r>
            <a:r>
              <a:rPr/>
              <a:t> </a:t>
            </a:r>
            <a:r>
              <a:rPr/>
              <a:t>Concerns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anonymity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Questionnaires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self-administered.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concern.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blindly,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return</a:t>
            </a:r>
            <a:r>
              <a:rPr/>
              <a:t> </a:t>
            </a:r>
            <a:r>
              <a:rPr/>
              <a:t>rates,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hurts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generalizability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potential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misunderstanding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routine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response.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Design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pieces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open-ended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categorize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forgo</a:t>
            </a:r>
            <a:r>
              <a:rPr/>
              <a:t> </a:t>
            </a:r>
            <a:r>
              <a:rPr/>
              <a:t>categorization.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Wording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Simplicity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level.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scales</a:t>
            </a:r>
            <a:r>
              <a:rPr/>
              <a:t> </a:t>
            </a:r>
            <a:r>
              <a:rPr/>
              <a:t>whenever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Double-barreled</a:t>
            </a:r>
            <a:r>
              <a:rPr/>
              <a:t> </a:t>
            </a:r>
            <a:r>
              <a:rPr/>
              <a:t>questions.</a:t>
            </a:r>
            <a:r>
              <a:rPr/>
              <a:t> </a:t>
            </a:r>
            <a:r>
              <a:rPr/>
              <a:t>[[Ask</a:t>
            </a:r>
            <a:r>
              <a:rPr/>
              <a:t> </a:t>
            </a:r>
            <a:r>
              <a:rPr/>
              <a:t>option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supervisors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managers]]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frame</a:t>
            </a:r>
            <a:r>
              <a:rPr/>
              <a:t> </a:t>
            </a:r>
            <a:r>
              <a:rPr/>
              <a:t>(over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24</a:t>
            </a:r>
            <a:r>
              <a:rPr/>
              <a:t> </a:t>
            </a:r>
            <a:r>
              <a:rPr/>
              <a:t>hours,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month).</a:t>
            </a:r>
            <a:r>
              <a:rPr/>
              <a:t> </a:t>
            </a:r>
            <a:r>
              <a:rPr/>
              <a:t>Shorter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frames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recall,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subject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variations.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Building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trust.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admit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“</a:t>
            </a:r>
            <a:r>
              <a:rPr/>
              <a:t>bad</a:t>
            </a:r>
            <a:r>
              <a:rPr/>
              <a:t> </a:t>
            </a:r>
            <a:r>
              <a:rPr/>
              <a:t>behavior</a:t>
            </a:r>
            <a:r>
              <a:rPr/>
              <a:t>”</a:t>
            </a:r>
            <a:r>
              <a:rPr/>
              <a:t>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providing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[[Income:</a:t>
            </a:r>
            <a:r>
              <a:rPr/>
              <a:t> </a:t>
            </a:r>
            <a:r>
              <a:rPr/>
              <a:t>actual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categories]]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pmean.com/02/questionnaire.html" TargetMode="Externa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2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3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4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5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6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7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8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9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0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1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2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3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5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10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Less labor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Fast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Measurement</a:t>
            </a:r>
            <a:r>
              <a:rPr/>
              <a:t> </a:t>
            </a:r>
            <a:r>
              <a:rPr/>
              <a:t>dichotomies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versus investigator developed measures</a:t>
            </a:r>
          </a:p>
          <a:p>
            <a:pPr lvl="1"/>
            <a:r>
              <a:rPr/>
              <a:t>Researcher evaluation versus patient report</a:t>
            </a:r>
          </a:p>
          <a:p>
            <a:pPr lvl="1"/>
            <a:r>
              <a:rPr/>
              <a:t>Field measurements versus laboratory measurements</a:t>
            </a:r>
          </a:p>
          <a:p>
            <a:pPr lvl="2"/>
            <a:r>
              <a:rPr/>
              <a:t>Ecological validity</a:t>
            </a:r>
          </a:p>
          <a:p>
            <a:pPr lvl="1"/>
            <a:r>
              <a:rPr/>
              <a:t>Standardized test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Researcher</a:t>
            </a:r>
            <a:r>
              <a:rPr/>
              <a:t> </a:t>
            </a:r>
            <a:r>
              <a:rPr/>
              <a:t>evaluations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Norm referenced tests</a:t>
            </a:r>
          </a:p>
          <a:p>
            <a:pPr lvl="1"/>
            <a:r>
              <a:rPr/>
              <a:t>Criterion referenced tests</a:t>
            </a:r>
          </a:p>
          <a:p>
            <a:pPr lvl="1"/>
            <a:r>
              <a:rPr/>
              <a:t>Achievement tests</a:t>
            </a:r>
          </a:p>
          <a:p>
            <a:pPr lvl="1"/>
            <a:r>
              <a:rPr/>
              <a:t>Performance assessment</a:t>
            </a:r>
          </a:p>
          <a:p>
            <a:pPr lvl="2"/>
            <a:r>
              <a:rPr/>
              <a:t>Authentic assessment</a:t>
            </a:r>
          </a:p>
          <a:p>
            <a:pPr lvl="1"/>
            <a:r>
              <a:rPr/>
              <a:t>Aptitude tests</a:t>
            </a:r>
          </a:p>
          <a:p>
            <a:pPr lvl="1"/>
            <a:r>
              <a:rPr/>
              <a:t>Projective technique</a:t>
            </a:r>
          </a:p>
          <a:p>
            <a:pPr lvl="1"/>
            <a:r>
              <a:rPr/>
              <a:t>Documents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Self</a:t>
            </a:r>
            <a:r>
              <a:rPr/>
              <a:t> </a:t>
            </a:r>
            <a:r>
              <a:rPr/>
              <a:t>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personality inventories</a:t>
            </a:r>
          </a:p>
          <a:p>
            <a:pPr lvl="2"/>
            <a:r>
              <a:rPr/>
              <a:t>Paper and pencil</a:t>
            </a:r>
          </a:p>
          <a:p>
            <a:pPr lvl="2"/>
            <a:r>
              <a:rPr/>
              <a:t>Machine scored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Attitude</a:t>
            </a:r>
            <a:r>
              <a:rPr/>
              <a:t> </a:t>
            </a:r>
            <a:r>
              <a:rPr/>
              <a:t>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Strongly disagree through strongly agree</a:t>
            </a:r>
          </a:p>
          <a:p>
            <a:pPr lvl="1"/>
            <a:r>
              <a:rPr/>
              <a:t>Semantic differential scales</a:t>
            </a:r>
          </a:p>
          <a:p>
            <a:pPr lvl="2"/>
            <a:r>
              <a:rPr/>
              <a:t>Evaluative (good-bad)</a:t>
            </a:r>
          </a:p>
          <a:p>
            <a:pPr lvl="2"/>
            <a:r>
              <a:rPr/>
              <a:t>Potency (strong-weak)</a:t>
            </a:r>
          </a:p>
          <a:p>
            <a:pPr lvl="2"/>
            <a:r>
              <a:rPr/>
              <a:t>Activity (fast-slow)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Questionnaires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Definitions</a:t>
            </a:r>
          </a:p>
          <a:p>
            <a:pPr lvl="2"/>
            <a:r>
              <a:rPr/>
              <a:t>Survey</a:t>
            </a:r>
          </a:p>
          <a:p>
            <a:pPr lvl="2"/>
            <a:r>
              <a:rPr/>
              <a:t>Questionnaire</a:t>
            </a:r>
          </a:p>
          <a:p>
            <a:pPr lvl="2"/>
            <a:r>
              <a:rPr/>
              <a:t>Interview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Remote administration</a:t>
            </a:r>
          </a:p>
          <a:p>
            <a:pPr lvl="2"/>
            <a:r>
              <a:rPr/>
              <a:t>Mail</a:t>
            </a:r>
          </a:p>
          <a:p>
            <a:pPr lvl="2"/>
            <a:r>
              <a:rPr/>
              <a:t>Internet (Survey Monkey)</a:t>
            </a:r>
          </a:p>
          <a:p>
            <a:pPr lvl="1"/>
            <a:r>
              <a:rPr/>
              <a:t>Direct administration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Open-ended</a:t>
            </a:r>
          </a:p>
          <a:p>
            <a:pPr lvl="1"/>
            <a:r>
              <a:rPr/>
              <a:t>Partially open-ended</a:t>
            </a:r>
          </a:p>
          <a:p>
            <a:pPr lvl="1"/>
            <a:r>
              <a:rPr/>
              <a:t>Unordered closed response</a:t>
            </a:r>
          </a:p>
          <a:p>
            <a:pPr lvl="1"/>
            <a:r>
              <a:rPr/>
              <a:t>Ordered closed response</a:t>
            </a:r>
          </a:p>
          <a:p>
            <a:pPr lvl="1"/>
            <a:r>
              <a:rPr/>
              <a:t>Interviews</a:t>
            </a:r>
          </a:p>
          <a:p>
            <a:pPr lvl="2"/>
            <a:r>
              <a:rPr/>
              <a:t>Telephone</a:t>
            </a:r>
          </a:p>
          <a:p>
            <a:pPr lvl="2"/>
            <a:r>
              <a:rPr/>
              <a:t>Face-to-face</a:t>
            </a:r>
          </a:p>
          <a:p>
            <a:pPr lvl="1"/>
            <a:r>
              <a:rPr/>
              <a:t>Focus groups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Pilot</a:t>
            </a:r>
            <a:r>
              <a:rPr/>
              <a:t> </a:t>
            </a:r>
            <a:r>
              <a:rPr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Clarity of items</a:t>
            </a:r>
          </a:p>
          <a:p>
            <a:pPr lvl="1"/>
            <a:r>
              <a:rPr/>
              <a:t>Content</a:t>
            </a:r>
          </a:p>
          <a:p>
            <a:pPr lvl="1"/>
            <a:r>
              <a:rPr/>
              <a:t>“Whether your items cover all aspects of the domain you intend to measure and whether they are in appropriate proportions relative to that domain.”</a:t>
            </a:r>
          </a:p>
          <a:p>
            <a:pPr lvl="2"/>
            <a:r>
              <a:rPr/>
              <a:t>page 258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collection methods</a:t>
            </a:r>
          </a:p>
          <a:p>
            <a:pPr lvl="2"/>
            <a:r>
              <a:rPr/>
              <a:t>Focus groups</a:t>
            </a:r>
          </a:p>
          <a:p>
            <a:pPr lvl="2"/>
            <a:r>
              <a:rPr/>
              <a:t>Interviews</a:t>
            </a:r>
          </a:p>
          <a:p>
            <a:pPr lvl="2"/>
            <a:r>
              <a:rPr/>
              <a:t>Questionnaires</a:t>
            </a:r>
          </a:p>
          <a:p>
            <a:pPr lvl="2"/>
            <a:r>
              <a:rPr/>
              <a:t>Standardized instruments</a:t>
            </a:r>
          </a:p>
          <a:p>
            <a:pPr lvl="2"/>
            <a:r>
              <a:rPr/>
              <a:t>Existing data</a:t>
            </a:r>
          </a:p>
          <a:p>
            <a:pPr lvl="1"/>
            <a:r>
              <a:rPr/>
              <a:t>Data quality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Mutually exclusive</a:t>
            </a:r>
          </a:p>
          <a:p>
            <a:pPr lvl="1"/>
            <a:r>
              <a:rPr/>
              <a:t>Multiple response</a:t>
            </a:r>
          </a:p>
          <a:p>
            <a:pPr lvl="1"/>
            <a:r>
              <a:rPr/>
              <a:t>“Other” responses</a:t>
            </a:r>
          </a:p>
          <a:p>
            <a:pPr lvl="1"/>
            <a:r>
              <a:rPr/>
              <a:t>Use number codes for categorical data</a:t>
            </a:r>
          </a:p>
          <a:p>
            <a:pPr lvl="1"/>
            <a:r>
              <a:rPr/>
              <a:t>Missing codes</a:t>
            </a:r>
          </a:p>
          <a:p>
            <a:pPr lvl="2"/>
            <a:r>
              <a:rPr/>
              <a:t>Never use blanks for missing (book is wrong)</a:t>
            </a:r>
          </a:p>
          <a:p>
            <a:pPr lvl="2"/>
            <a:r>
              <a:rPr/>
              <a:t>-1, 99</a:t>
            </a:r>
          </a:p>
          <a:p>
            <a:pPr lvl="2"/>
            <a:r>
              <a:rPr/>
              <a:t>Multiple codes for multiple reasons</a:t>
            </a:r>
          </a:p>
          <a:p>
            <a:pPr lvl="1"/>
            <a:r>
              <a:rPr/>
              <a:t>Dummy coding</a:t>
            </a:r>
          </a:p>
          <a:p>
            <a:pPr lvl="2"/>
            <a:r>
              <a:rPr/>
              <a:t>0/1 for absence/presence</a:t>
            </a:r>
          </a:p>
          <a:p>
            <a:pPr lvl="1"/>
            <a:r>
              <a:rPr/>
              <a:t>Reverse coding</a:t>
            </a:r>
          </a:p>
          <a:p>
            <a:pPr lvl="2"/>
            <a:r>
              <a:rPr/>
              <a:t>High is always positive</a:t>
            </a:r>
          </a:p>
          <a:p>
            <a:pPr lvl="1"/>
            <a:r>
              <a:rPr/>
              <a:t>Tabular format</a:t>
            </a:r>
          </a:p>
          <a:p>
            <a:pPr lvl="2"/>
            <a:r>
              <a:rPr/>
              <a:t>No more than one piece of information</a:t>
            </a:r>
          </a:p>
          <a:p>
            <a:pPr lvl="1"/>
            <a:r>
              <a:rPr/>
              <a:t>Double entry coding</a:t>
            </a:r>
          </a:p>
          <a:p>
            <a:pPr lvl="1"/>
            <a:r>
              <a:rPr/>
              <a:t>Standard coding for race/ethnicity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Variable</a:t>
            </a:r>
            <a:r>
              <a:rPr/>
              <a:t> </a:t>
            </a:r>
            <a:r>
              <a:rPr/>
              <a:t>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 too short, not too long</a:t>
            </a:r>
          </a:p>
          <a:p>
            <a:pPr lvl="1"/>
            <a:r>
              <a:rPr/>
              <a:t>Word delimiters</a:t>
            </a:r>
          </a:p>
          <a:p>
            <a:pPr lvl="2"/>
            <a:r>
              <a:rPr/>
              <a:t>No spaces, symbols</a:t>
            </a:r>
          </a:p>
          <a:p>
            <a:pPr lvl="1"/>
            <a:r>
              <a:rPr/>
              <a:t>Example for Mother’s age</a:t>
            </a:r>
          </a:p>
          <a:p>
            <a:pPr lvl="1"/>
            <a:r>
              <a:rPr/>
              <a:t>Bad choices</a:t>
            </a:r>
          </a:p>
          <a:p>
            <a:pPr lvl="2"/>
            <a:r>
              <a:rPr/>
              <a:t>mom age</a:t>
            </a:r>
          </a:p>
          <a:p>
            <a:pPr lvl="2"/>
            <a:r>
              <a:rPr/>
              <a:t>mom-age</a:t>
            </a:r>
          </a:p>
          <a:p>
            <a:pPr lvl="2"/>
            <a:r>
              <a:rPr/>
              <a:t>momage</a:t>
            </a:r>
          </a:p>
          <a:p>
            <a:pPr lvl="1"/>
            <a:r>
              <a:rPr/>
              <a:t>Good choices</a:t>
            </a:r>
          </a:p>
          <a:p>
            <a:pPr lvl="2"/>
            <a:r>
              <a:rPr/>
              <a:t>mom.age</a:t>
            </a:r>
          </a:p>
          <a:p>
            <a:pPr lvl="2"/>
            <a:r>
              <a:rPr/>
              <a:t>mom_age</a:t>
            </a:r>
          </a:p>
          <a:p>
            <a:pPr lvl="2"/>
            <a:r>
              <a:rPr/>
              <a:t>MomAge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Codebook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Also known as data dictionary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Quality</a:t>
            </a:r>
            <a:r>
              <a:rPr/>
              <a:t> </a:t>
            </a:r>
            <a:r>
              <a:rPr/>
              <a:t>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Minimum and maximum checks</a:t>
            </a:r>
          </a:p>
          <a:p>
            <a:pPr lvl="2"/>
            <a:r>
              <a:rPr/>
              <a:t>Out of range</a:t>
            </a:r>
          </a:p>
          <a:p>
            <a:pPr lvl="2"/>
            <a:r>
              <a:rPr/>
              <a:t>Zero variation</a:t>
            </a:r>
          </a:p>
          <a:p>
            <a:pPr lvl="1"/>
            <a:r>
              <a:rPr/>
              <a:t>Missing value count</a:t>
            </a:r>
          </a:p>
          <a:p>
            <a:pPr lvl="1"/>
            <a:r>
              <a:rPr/>
              <a:t>List five five rows, last five rows</a:t>
            </a:r>
          </a:p>
          <a:p>
            <a:pPr lvl="1"/>
            <a:r>
              <a:rPr/>
              <a:t>Correlations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Create composite scores</a:t>
            </a:r>
          </a:p>
          <a:p>
            <a:pPr lvl="2"/>
            <a:r>
              <a:rPr/>
              <a:t>Check Cronbach’s alpha</a:t>
            </a:r>
          </a:p>
          <a:p>
            <a:pPr lvl="2"/>
            <a:r>
              <a:rPr/>
              <a:t>Examine leaving out single items</a:t>
            </a:r>
          </a:p>
          <a:p>
            <a:pPr lvl="1"/>
            <a:r>
              <a:rPr/>
              <a:t>Factor analysis</a:t>
            </a:r>
          </a:p>
          <a:p>
            <a:pPr lvl="2"/>
            <a:r>
              <a:rPr/>
              <a:t>Supplanted by Structural Equations Modeling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Ideal - selected a priori</a:t>
            </a:r>
          </a:p>
          <a:p>
            <a:pPr lvl="2"/>
            <a:r>
              <a:rPr/>
              <a:t>Sometimes based on precedent</a:t>
            </a:r>
          </a:p>
          <a:p>
            <a:pPr lvl="2"/>
            <a:r>
              <a:rPr/>
              <a:t>Sometimes motivated by theory</a:t>
            </a:r>
          </a:p>
          <a:p>
            <a:pPr lvl="2"/>
            <a:r>
              <a:rPr/>
              <a:t>Sometimes based on empirical findings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Sensitive questions last</a:t>
            </a:r>
          </a:p>
          <a:p>
            <a:pPr lvl="1"/>
            <a:r>
              <a:rPr/>
              <a:t>Broad categories</a:t>
            </a:r>
          </a:p>
          <a:p>
            <a:pPr lvl="2"/>
            <a:r>
              <a:rPr/>
              <a:t>Income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Additional</a:t>
            </a:r>
            <a:r>
              <a:rPr/>
              <a:t> </a:t>
            </a:r>
            <a:r>
              <a:rPr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Pilot studies</a:t>
            </a:r>
          </a:p>
          <a:p>
            <a:pPr lvl="1"/>
            <a:r>
              <a:rPr/>
              <a:t>Questionnaires. </a:t>
            </a:r>
            <a:r>
              <a:rPr>
                <a:hlinkClick r:id="rId2"/>
              </a:rPr>
              <a:t>http://www.pmean.com/02/questionnaire.html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52600" y="1600200"/>
            <a:ext cx="5638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Standardized vs Investigator-Developed Instruments</a:t>
            </a:r>
          </a:p>
          <a:p>
            <a:pPr lvl="2"/>
            <a:r>
              <a:rPr/>
              <a:t>Development and Use</a:t>
            </a:r>
          </a:p>
          <a:p>
            <a:pPr lvl="2"/>
            <a:r>
              <a:rPr/>
              <a:t>Evidence to support investigator-developed instruments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Running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Two person job</a:t>
            </a:r>
          </a:p>
          <a:p>
            <a:pPr lvl="1"/>
            <a:r>
              <a:rPr/>
              <a:t>Facilitator</a:t>
            </a:r>
          </a:p>
          <a:p>
            <a:pPr lvl="2"/>
            <a:r>
              <a:rPr/>
              <a:t>Asks questions</a:t>
            </a:r>
          </a:p>
          <a:p>
            <a:pPr lvl="2"/>
            <a:r>
              <a:rPr/>
              <a:t>Guide discussion, but stays neutral</a:t>
            </a:r>
          </a:p>
          <a:p>
            <a:pPr lvl="1"/>
            <a:r>
              <a:rPr/>
              <a:t>Recorder</a:t>
            </a:r>
          </a:p>
          <a:p>
            <a:pPr lvl="2"/>
            <a:r>
              <a:rPr/>
              <a:t>Runs the tape recorder</a:t>
            </a:r>
          </a:p>
          <a:p>
            <a:pPr lvl="2"/>
            <a:r>
              <a:rPr/>
              <a:t>Keeps written notes</a:t>
            </a:r>
          </a:p>
          <a:p>
            <a:pPr lvl="1"/>
            <a:r>
              <a:rPr/>
              <a:t>Debriefing session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Researcher-Observed Measures</a:t>
            </a:r>
          </a:p>
          <a:p>
            <a:pPr lvl="2"/>
            <a:r>
              <a:rPr/>
              <a:t>Naturalness of the setting</a:t>
            </a:r>
          </a:p>
          <a:p>
            <a:pPr lvl="2"/>
            <a:r>
              <a:rPr/>
              <a:t>Observer “participation”</a:t>
            </a:r>
          </a:p>
          <a:p>
            <a:pPr lvl="2"/>
            <a:r>
              <a:rPr/>
              <a:t>Amount of detail</a:t>
            </a:r>
          </a:p>
          <a:p>
            <a:pPr lvl="2"/>
            <a:r>
              <a:rPr/>
              <a:t>Breadth of coverage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Tests and Documents</a:t>
            </a:r>
          </a:p>
          <a:p>
            <a:pPr lvl="2"/>
            <a:r>
              <a:rPr/>
              <a:t>Standardized tests</a:t>
            </a:r>
          </a:p>
          <a:p>
            <a:pPr lvl="3"/>
            <a:r>
              <a:rPr/>
              <a:t>Norm referenced test</a:t>
            </a:r>
          </a:p>
          <a:p>
            <a:pPr lvl="3"/>
            <a:r>
              <a:rPr/>
              <a:t>Criterion referenced test</a:t>
            </a:r>
          </a:p>
          <a:p>
            <a:pPr lvl="2"/>
            <a:r>
              <a:rPr/>
              <a:t>Achievement tests</a:t>
            </a:r>
          </a:p>
          <a:p>
            <a:pPr lvl="2"/>
            <a:r>
              <a:rPr/>
              <a:t>Performance and Authentic assessments</a:t>
            </a:r>
          </a:p>
          <a:p>
            <a:pPr lvl="2"/>
            <a:r>
              <a:rPr/>
              <a:t>Aptitude tests</a:t>
            </a:r>
          </a:p>
          <a:p>
            <a:pPr lvl="2"/>
            <a:r>
              <a:rPr/>
              <a:t>Documents</a:t>
            </a:r>
          </a:p>
          <a:p>
            <a:pPr lvl="2"/>
            <a:r>
              <a:rPr/>
              <a:t>Content analysis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Self-Report Measures</a:t>
            </a:r>
          </a:p>
          <a:p>
            <a:pPr lvl="2"/>
            <a:r>
              <a:rPr/>
              <a:t>Standardized Personality Inventories</a:t>
            </a:r>
          </a:p>
          <a:p>
            <a:pPr lvl="2"/>
            <a:r>
              <a:rPr/>
              <a:t>Attitudes / Beliefs scales</a:t>
            </a:r>
          </a:p>
          <a:p>
            <a:pPr lvl="3"/>
            <a:r>
              <a:rPr/>
              <a:t>Likert scale</a:t>
            </a:r>
          </a:p>
          <a:p>
            <a:pPr lvl="3"/>
            <a:r>
              <a:rPr/>
              <a:t>Semantic differential scale</a:t>
            </a:r>
          </a:p>
          <a:p>
            <a:pPr lvl="2"/>
            <a:r>
              <a:rPr/>
              <a:t>Questionnaires</a:t>
            </a:r>
          </a:p>
          <a:p>
            <a:pPr lvl="3"/>
            <a:r>
              <a:rPr/>
              <a:t>How delivered / administered</a:t>
            </a:r>
          </a:p>
          <a:p>
            <a:pPr lvl="3"/>
            <a:r>
              <a:rPr/>
              <a:t>Item types</a:t>
            </a:r>
          </a:p>
          <a:p>
            <a:pPr lvl="2"/>
            <a:r>
              <a:rPr/>
              <a:t>Interviews</a:t>
            </a:r>
          </a:p>
          <a:p>
            <a:pPr lvl="2"/>
            <a:r>
              <a:rPr/>
              <a:t>Focus groups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Descriptive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Interview</a:t>
            </a:r>
          </a:p>
          <a:p>
            <a:pPr lvl="3"/>
            <a:r>
              <a:rPr/>
              <a:t>Questionnaires</a:t>
            </a:r>
          </a:p>
          <a:p>
            <a:pPr lvl="2"/>
            <a:r>
              <a:rPr/>
              <a:t>Design of surveys</a:t>
            </a:r>
          </a:p>
          <a:p>
            <a:pPr lvl="3"/>
            <a:r>
              <a:rPr/>
              <a:t>Research question</a:t>
            </a:r>
          </a:p>
          <a:p>
            <a:pPr lvl="3"/>
            <a:r>
              <a:rPr/>
              <a:t>Review of existing instruments</a:t>
            </a:r>
          </a:p>
          <a:p>
            <a:pPr lvl="3"/>
            <a:r>
              <a:rPr/>
              <a:t>Process of designing survey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</a:p>
          <a:p>
            <a:pPr lvl="2"/>
            <a:r>
              <a:rPr/>
              <a:t>Survey question format –</a:t>
            </a:r>
          </a:p>
          <a:p>
            <a:pPr lvl="3"/>
            <a:r>
              <a:rPr/>
              <a:t>Open-ended</a:t>
            </a:r>
          </a:p>
          <a:p>
            <a:pPr lvl="3"/>
            <a:r>
              <a:rPr/>
              <a:t>Close-ended</a:t>
            </a:r>
          </a:p>
          <a:p>
            <a:pPr lvl="2"/>
            <a:r>
              <a:rPr/>
              <a:t>Wording of questions</a:t>
            </a:r>
          </a:p>
          <a:p>
            <a:pPr lvl="2"/>
            <a:r>
              <a:rPr/>
              <a:t>Scales</a:t>
            </a:r>
          </a:p>
          <a:p>
            <a:pPr lvl="3"/>
            <a:r>
              <a:rPr/>
              <a:t>Scale of measurement</a:t>
            </a:r>
          </a:p>
          <a:p>
            <a:pPr lvl="3"/>
            <a:r>
              <a:rPr/>
              <a:t>Response options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828800"/>
            <a:ext cx="8229600" cy="406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39900"/>
            <a:ext cx="8229600" cy="425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..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781300"/>
            <a:ext cx="8229600" cy="2159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25600"/>
            <a:ext cx="8229600" cy="447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Unstructured</a:t>
            </a:r>
          </a:p>
          <a:p>
            <a:pPr lvl="1"/>
            <a:r>
              <a:rPr/>
              <a:t>Semi-structured</a:t>
            </a:r>
          </a:p>
          <a:p>
            <a:pPr lvl="1"/>
            <a:r>
              <a:rPr/>
              <a:t>Structured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00200"/>
            <a:ext cx="8229600" cy="450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803400"/>
            <a:ext cx="82296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09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43000" y="1600200"/>
            <a:ext cx="6870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1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59000"/>
            <a:ext cx="82296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1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3009900"/>
            <a:ext cx="8229600" cy="170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1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679700"/>
            <a:ext cx="82296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Descriptive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Surveys</a:t>
            </a:r>
          </a:p>
          <a:p>
            <a:pPr lvl="2"/>
            <a:r>
              <a:rPr/>
              <a:t>Pit-falls and words of caution</a:t>
            </a:r>
          </a:p>
          <a:p>
            <a:pPr lvl="3"/>
            <a:r>
              <a:rPr/>
              <a:t>How responses are recorded</a:t>
            </a:r>
          </a:p>
          <a:p>
            <a:pPr lvl="3"/>
            <a:r>
              <a:rPr/>
              <a:t>Wording of items</a:t>
            </a:r>
          </a:p>
          <a:p>
            <a:pPr lvl="4"/>
            <a:r>
              <a:rPr/>
              <a:t>Literacy level</a:t>
            </a:r>
          </a:p>
          <a:p>
            <a:pPr lvl="4"/>
            <a:r>
              <a:rPr/>
              <a:t>“ Loaded ” wording</a:t>
            </a:r>
          </a:p>
          <a:p>
            <a:pPr lvl="3"/>
            <a:r>
              <a:rPr/>
              <a:t>Complexity of items</a:t>
            </a:r>
          </a:p>
          <a:p>
            <a:pPr lvl="4"/>
            <a:r>
              <a:rPr/>
              <a:t>More than 1 “ unit ” in a single item</a:t>
            </a:r>
          </a:p>
          <a:p>
            <a:pPr lvl="4"/>
            <a:r>
              <a:rPr/>
              <a:t>Clearly stated terms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pic>
        <p:nvPicPr>
          <p:cNvPr descr="../images/image-10-1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06500" y="1600200"/>
            <a:ext cx="6731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Surveys – Example</a:t>
            </a:r>
          </a:p>
          <a:p>
            <a:pPr lvl="2"/>
            <a:r>
              <a:rPr/>
              <a:t>Using a scale of 0 to 100, please indicate the percentage of time you take all the doses of your medicine?</a:t>
            </a:r>
          </a:p>
          <a:p>
            <a:pPr lvl="2"/>
            <a:r>
              <a:rPr/>
              <a:t>… take all the pills in each of your doses?</a:t>
            </a:r>
          </a:p>
          <a:p>
            <a:pPr lvl="2"/>
            <a:r>
              <a:rPr/>
              <a:t>… take all doses on the prescribed schedule?</a:t>
            </a:r>
          </a:p>
          <a:p>
            <a:pPr lvl="2"/>
            <a:r>
              <a:rPr/>
              <a:t>… follow all special instructions …</a:t>
            </a:r>
          </a:p>
          <a:p>
            <a:pPr lvl="2"/>
            <a:r>
              <a:rPr/>
              <a:t>… make sure you refill all of your medications on time?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Process of developing a survey</a:t>
            </a:r>
          </a:p>
          <a:p>
            <a:pPr lvl="2"/>
            <a:r>
              <a:rPr/>
              <a:t>List of measures/variables</a:t>
            </a:r>
          </a:p>
          <a:p>
            <a:pPr lvl="2"/>
            <a:r>
              <a:rPr/>
              <a:t>What’s already available?</a:t>
            </a:r>
          </a:p>
          <a:p>
            <a:pPr lvl="2"/>
            <a:r>
              <a:rPr/>
              <a:t>Put the pieces together</a:t>
            </a:r>
          </a:p>
          <a:p>
            <a:pPr lvl="2"/>
            <a:r>
              <a:rPr/>
              <a:t>Test and revise as needed</a:t>
            </a:r>
          </a:p>
          <a:p>
            <a:pPr lvl="2"/>
            <a:r>
              <a:rPr/>
              <a:t>Final check – do you really need all of the items?</a:t>
            </a:r>
          </a:p>
          <a:p>
            <a:pPr lvl="1"/>
            <a:r>
              <a:rPr/>
              <a:t>Analysis of survey data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Open-ended</a:t>
            </a:r>
          </a:p>
          <a:p>
            <a:pPr lvl="1"/>
            <a:r>
              <a:rPr/>
              <a:t>Partial open-ended</a:t>
            </a:r>
          </a:p>
          <a:p>
            <a:pPr lvl="1"/>
            <a:r>
              <a:rPr/>
              <a:t>Likert scale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pic>
        <p:nvPicPr>
          <p:cNvPr descr="../images/image-10-1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81300" y="1600200"/>
            <a:ext cx="3581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Initial Steps</a:t>
            </a:r>
          </a:p>
          <a:p>
            <a:pPr lvl="2"/>
            <a:r>
              <a:rPr/>
              <a:t>Planning the study</a:t>
            </a:r>
          </a:p>
          <a:p>
            <a:pPr lvl="2"/>
            <a:r>
              <a:rPr/>
              <a:t>Pilot testing</a:t>
            </a:r>
          </a:p>
          <a:p>
            <a:pPr lvl="2"/>
            <a:r>
              <a:rPr/>
              <a:t>Data collection</a:t>
            </a:r>
          </a:p>
          <a:p>
            <a:pPr lvl="3"/>
            <a:r>
              <a:rPr/>
              <a:t>Check for completeness if possible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Coding, Entry, and Checking</a:t>
            </a:r>
          </a:p>
          <a:p>
            <a:pPr lvl="2"/>
            <a:r>
              <a:rPr/>
              <a:t>Guidelines</a:t>
            </a:r>
          </a:p>
          <a:p>
            <a:pPr lvl="3"/>
            <a:r>
              <a:rPr/>
              <a:t>Mutually exclusive levels</a:t>
            </a:r>
          </a:p>
          <a:p>
            <a:pPr lvl="3"/>
            <a:r>
              <a:rPr/>
              <a:t>Code for maximum information</a:t>
            </a:r>
          </a:p>
          <a:p>
            <a:pPr lvl="3"/>
            <a:r>
              <a:rPr/>
              <a:t>Record is as complete as possible</a:t>
            </a:r>
          </a:p>
          <a:p>
            <a:pPr lvl="3"/>
            <a:r>
              <a:rPr/>
              <a:t>Consistency</a:t>
            </a:r>
          </a:p>
          <a:p>
            <a:pPr lvl="2"/>
            <a:r>
              <a:rPr/>
              <a:t>Data entry form</a:t>
            </a:r>
          </a:p>
          <a:p>
            <a:pPr lvl="2"/>
            <a:r>
              <a:rPr/>
              <a:t>Checking entry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pic>
        <p:nvPicPr>
          <p:cNvPr descr="../images/image-10-1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40000" y="1600200"/>
            <a:ext cx="4064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Entry into Statistical Program</a:t>
            </a:r>
          </a:p>
          <a:p>
            <a:pPr lvl="2"/>
            <a:r>
              <a:rPr/>
              <a:t>Layout of data sheet</a:t>
            </a:r>
          </a:p>
          <a:p>
            <a:pPr lvl="2"/>
            <a:r>
              <a:rPr/>
              <a:t>Variable names</a:t>
            </a:r>
          </a:p>
          <a:p>
            <a:pPr lvl="2"/>
            <a:r>
              <a:rPr/>
              <a:t>Labeling</a:t>
            </a:r>
          </a:p>
          <a:p>
            <a:pPr lvl="3"/>
            <a:r>
              <a:rPr/>
              <a:t>Variables</a:t>
            </a:r>
          </a:p>
          <a:p>
            <a:pPr lvl="3"/>
            <a:r>
              <a:rPr/>
              <a:t>Values</a:t>
            </a:r>
          </a:p>
          <a:p>
            <a:pPr lvl="2"/>
            <a:r>
              <a:rPr/>
              <a:t>Codebook / documentation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Summation</a:t>
            </a:r>
          </a:p>
          <a:p>
            <a:pPr lvl="2"/>
            <a:r>
              <a:rPr/>
              <a:t>Descriptive information</a:t>
            </a:r>
          </a:p>
          <a:p>
            <a:pPr lvl="3"/>
            <a:r>
              <a:rPr/>
              <a:t>Categorical variables</a:t>
            </a:r>
          </a:p>
          <a:p>
            <a:pPr lvl="3"/>
            <a:r>
              <a:rPr/>
              <a:t>Continuous variables</a:t>
            </a:r>
          </a:p>
          <a:p>
            <a:pPr lvl="2"/>
            <a:r>
              <a:rPr/>
              <a:t>Data checking – part 2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Coding</a:t>
            </a:r>
          </a:p>
        </p:txBody>
      </p:sp>
      <p:pic>
        <p:nvPicPr>
          <p:cNvPr descr="../images/image-10-1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82700" y="1600200"/>
            <a:ext cx="6578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Additional</a:t>
            </a:r>
            <a:r>
              <a:rPr/>
              <a:t> </a:t>
            </a:r>
            <a:r>
              <a:rPr/>
              <a:t>slides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Questionnaire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 the same as a survey</a:t>
            </a:r>
          </a:p>
          <a:p>
            <a:pPr lvl="2"/>
            <a:r>
              <a:rPr/>
              <a:t>Questionnaire is the form</a:t>
            </a:r>
          </a:p>
          <a:p>
            <a:pPr lvl="2"/>
            <a:r>
              <a:rPr/>
              <a:t>Survey is the process</a:t>
            </a:r>
          </a:p>
          <a:p>
            <a:pPr lvl="1"/>
            <a:r>
              <a:rPr/>
              <a:t>Administration</a:t>
            </a:r>
          </a:p>
          <a:p>
            <a:pPr lvl="2"/>
            <a:r>
              <a:rPr/>
              <a:t>Paper</a:t>
            </a:r>
          </a:p>
          <a:p>
            <a:pPr lvl="2"/>
            <a:r>
              <a:rPr/>
              <a:t>Computerized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Curated databases</a:t>
            </a:r>
          </a:p>
          <a:p>
            <a:pPr lvl="1"/>
            <a:r>
              <a:rPr/>
              <a:t>Web scraping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Faster than separate interviews</a:t>
            </a:r>
          </a:p>
          <a:p>
            <a:pPr lvl="1"/>
            <a:r>
              <a:rPr/>
              <a:t>Participants build each others comments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On-the-spot fixes</a:t>
            </a:r>
          </a:p>
          <a:p>
            <a:pPr lvl="1"/>
            <a:r>
              <a:rPr/>
              <a:t>Increased participation rate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(4:3)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Title slide</vt:lpstr>
      <vt:lpstr>Content slide</vt:lpstr>
      <vt:lpstr>Two content</vt:lpstr>
      <vt:lpstr>Section 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10 - Data collection</dc:title>
  <dc:creator>Steve Simon</dc:creator>
  <cp:keywords/>
  <dcterms:created xsi:type="dcterms:W3CDTF">2019-03-22T12:40:40Z</dcterms:created>
  <dcterms:modified xsi:type="dcterms:W3CDTF">2019-03-22T12:40:40Z</dcterms:modified>
</cp:coreProperties>
</file>